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27A-7A10-4C7B-8AFB-6F720CB9949A}" type="datetimeFigureOut">
              <a:rPr lang="sv-SE" smtClean="0"/>
              <a:t>2015-09-29</a:t>
            </a:fld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B02AF8-4193-4657-ACA7-C4D8CE3034E5}" type="slidenum">
              <a:rPr lang="sv-SE" smtClean="0"/>
              <a:t>‹#›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27A-7A10-4C7B-8AFB-6F720CB9949A}" type="datetimeFigureOut">
              <a:rPr lang="sv-SE" smtClean="0"/>
              <a:t>2015-09-29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2AF8-4193-4657-ACA7-C4D8CE3034E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27A-7A10-4C7B-8AFB-6F720CB9949A}" type="datetimeFigureOut">
              <a:rPr lang="sv-SE" smtClean="0"/>
              <a:t>2015-09-29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2AF8-4193-4657-ACA7-C4D8CE3034E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27A-7A10-4C7B-8AFB-6F720CB9949A}" type="datetimeFigureOut">
              <a:rPr lang="sv-SE" smtClean="0"/>
              <a:t>2015-09-29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2AF8-4193-4657-ACA7-C4D8CE3034E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27A-7A10-4C7B-8AFB-6F720CB9949A}" type="datetimeFigureOut">
              <a:rPr lang="sv-SE" smtClean="0"/>
              <a:t>2015-09-29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2AF8-4193-4657-ACA7-C4D8CE3034E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27A-7A10-4C7B-8AFB-6F720CB9949A}" type="datetimeFigureOut">
              <a:rPr lang="sv-SE" smtClean="0"/>
              <a:t>2015-09-29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2AF8-4193-4657-ACA7-C4D8CE3034E5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27A-7A10-4C7B-8AFB-6F720CB9949A}" type="datetimeFigureOut">
              <a:rPr lang="sv-SE" smtClean="0"/>
              <a:t>2015-09-29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2AF8-4193-4657-ACA7-C4D8CE3034E5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27A-7A10-4C7B-8AFB-6F720CB9949A}" type="datetimeFigureOut">
              <a:rPr lang="sv-SE" smtClean="0"/>
              <a:t>2015-09-29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2AF8-4193-4657-ACA7-C4D8CE3034E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27A-7A10-4C7B-8AFB-6F720CB9949A}" type="datetimeFigureOut">
              <a:rPr lang="sv-SE" smtClean="0"/>
              <a:t>2015-09-29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2AF8-4193-4657-ACA7-C4D8CE3034E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27A-7A10-4C7B-8AFB-6F720CB9949A}" type="datetimeFigureOut">
              <a:rPr lang="sv-SE" smtClean="0"/>
              <a:t>2015-09-29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2AF8-4193-4657-ACA7-C4D8CE3034E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27A-7A10-4C7B-8AFB-6F720CB9949A}" type="datetimeFigureOut">
              <a:rPr lang="sv-SE" smtClean="0"/>
              <a:t>2015-09-29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2AF8-4193-4657-ACA7-C4D8CE3034E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ED927A-7A10-4C7B-8AFB-6F720CB9949A}" type="datetimeFigureOut">
              <a:rPr lang="sv-SE" smtClean="0"/>
              <a:t>2015-09-29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CB02AF8-4193-4657-ACA7-C4D8CE3034E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http://blogs.fairing.se/media/users/andreaz1/Dieten/april/andy_latspread_kopia.jpg&amp;imgrefurl=http://blogs.fairing.se/index.php/andreaz/2009/04/15/hur-fort-kan-jag-bygga-muskler&amp;usg=__RBOlpVGbSNtYFMfoin4G2pp5ntw=&amp;h=600&amp;w=400&amp;sz=39&amp;hl=sv&amp;start=30&amp;um=1&amp;itbs=1&amp;tbnid=StWXdQFuQMWdCM:&amp;tbnh=135&amp;tbnw=90&amp;prev=/images?q=muskler&amp;start=18&amp;um=1&amp;hl=sv&amp;sa=N&amp;rls=com.microsoft:*:IE-SearchBox&amp;rlz=1I7ADBR&amp;ndsp=18&amp;tbs=isch:1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Träningslära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ÅK8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23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Måltid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Din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kropp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behöver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regelbundet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mat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för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att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du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ska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må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bra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och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orka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med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skola,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fritids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och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sv-SE" altLang="sv-SE" dirty="0" smtClean="0">
                <a:solidFill>
                  <a:srgbClr val="000000"/>
                </a:solidFill>
                <a:latin typeface="Verdana" charset="0"/>
              </a:rPr>
              <a:t>eftermiddagsaktiviteter.</a:t>
            </a:r>
            <a:r>
              <a:rPr lang="sv-S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  <a:p>
            <a:pPr marL="0" indent="0">
              <a:buNone/>
            </a:pPr>
            <a:endParaRPr lang="sv-SE" altLang="sv-SE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r>
              <a:rPr lang="sv-SE" altLang="sv-S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3-5 ggr om dagen</a:t>
            </a:r>
            <a:endParaRPr lang="sv-S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72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Vätska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Aft>
                <a:spcPts val="1425"/>
              </a:spcAft>
              <a:buNone/>
            </a:pP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Ungefär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60%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av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din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vikt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är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vätska.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Vätskan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försvinner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när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du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svettas,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kissar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och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andas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och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behövs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därför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fyllas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på.</a:t>
            </a:r>
          </a:p>
          <a:p>
            <a:pPr>
              <a:spcAft>
                <a:spcPts val="1425"/>
              </a:spcAft>
              <a:buNone/>
            </a:pP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Varje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dag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behöver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du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fylla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på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med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2-3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liter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vätska!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Det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motsvarar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tio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glas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vatten.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Dricker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man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för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lite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kan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man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få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huvudvärk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eller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bli</a:t>
            </a:r>
            <a:r>
              <a:rPr lang="de-DE" altLang="sv-SE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de-DE" altLang="sv-SE" dirty="0" smtClean="0">
                <a:solidFill>
                  <a:srgbClr val="000000"/>
                </a:solidFill>
                <a:latin typeface="Calibri" charset="0"/>
              </a:rPr>
              <a:t>trött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3"/>
          </p:nvPr>
        </p:nvSpPr>
        <p:spPr bwMode="auto"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rm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490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Snabba och långsamma kolhydrater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6192688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264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Snabba</a:t>
            </a:r>
          </a:p>
          <a:p>
            <a:pPr marL="0" indent="0">
              <a:buNone/>
            </a:pPr>
            <a:r>
              <a:rPr lang="sv-SE" dirty="0" smtClean="0"/>
              <a:t>Energidryck</a:t>
            </a:r>
          </a:p>
          <a:p>
            <a:pPr marL="0" indent="0">
              <a:buNone/>
            </a:pPr>
            <a:r>
              <a:rPr lang="sv-SE" dirty="0" smtClean="0"/>
              <a:t>Godis</a:t>
            </a:r>
          </a:p>
          <a:p>
            <a:pPr marL="0" indent="0">
              <a:buNone/>
            </a:pPr>
            <a:r>
              <a:rPr lang="sv-SE" dirty="0" smtClean="0"/>
              <a:t>Socker</a:t>
            </a:r>
          </a:p>
          <a:p>
            <a:pPr marL="0" indent="0">
              <a:buNone/>
            </a:pPr>
            <a:r>
              <a:rPr lang="sv-SE" dirty="0" smtClean="0"/>
              <a:t>Andra söta saker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smtClean="0"/>
              <a:t>Långsamma</a:t>
            </a:r>
          </a:p>
          <a:p>
            <a:pPr marL="0" indent="0">
              <a:buNone/>
            </a:pPr>
            <a:r>
              <a:rPr lang="sv-SE" dirty="0" smtClean="0"/>
              <a:t>Fullkorn pasta</a:t>
            </a:r>
          </a:p>
          <a:p>
            <a:pPr marL="0" indent="0">
              <a:buNone/>
            </a:pPr>
            <a:r>
              <a:rPr lang="sv-SE" dirty="0" smtClean="0"/>
              <a:t>Fullkorn ris</a:t>
            </a:r>
          </a:p>
          <a:p>
            <a:pPr marL="0" indent="0">
              <a:buNone/>
            </a:pPr>
            <a:r>
              <a:rPr lang="sv-SE" dirty="0" smtClean="0"/>
              <a:t>Fullkorns bröd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0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 och styrketräning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Stora muskelgrupperna</a:t>
            </a:r>
          </a:p>
          <a:p>
            <a:r>
              <a:rPr lang="sv-SE" dirty="0" smtClean="0"/>
              <a:t>Hela kroppen</a:t>
            </a:r>
          </a:p>
          <a:p>
            <a:r>
              <a:rPr lang="sv-SE" dirty="0" smtClean="0"/>
              <a:t>Kroppen som vikt eller lätta vikter</a:t>
            </a:r>
          </a:p>
          <a:p>
            <a:r>
              <a:rPr lang="sv-SE" dirty="0" smtClean="0"/>
              <a:t>10 repetitioner á 3 set</a:t>
            </a:r>
          </a:p>
          <a:p>
            <a:r>
              <a:rPr lang="sv-SE" dirty="0" smtClean="0"/>
              <a:t>Stationsträning</a:t>
            </a:r>
          </a:p>
          <a:p>
            <a:r>
              <a:rPr lang="sv-SE" dirty="0" smtClean="0"/>
              <a:t>Rätt teknik</a:t>
            </a:r>
          </a:p>
          <a:p>
            <a:r>
              <a:rPr lang="sv-SE" dirty="0" smtClean="0"/>
              <a:t>Lugnt tempo</a:t>
            </a:r>
          </a:p>
          <a:p>
            <a:r>
              <a:rPr lang="sv-SE" dirty="0" smtClean="0"/>
              <a:t>Kosten viktig efteråt!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pic>
        <p:nvPicPr>
          <p:cNvPr id="5" name="Picture 7" descr="andy_latspread_kopi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9138"/>
            <a:ext cx="2544682" cy="381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40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</a:t>
            </a: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727280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36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Set - reps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Träningsexempel armhävningar</a:t>
            </a:r>
          </a:p>
          <a:p>
            <a:pPr marL="0" indent="0">
              <a:buNone/>
            </a:pPr>
            <a:r>
              <a:rPr lang="sv-SE" dirty="0" smtClean="0"/>
              <a:t>Nybörjare</a:t>
            </a:r>
          </a:p>
          <a:p>
            <a:pPr marL="0" indent="0">
              <a:buNone/>
            </a:pPr>
            <a:r>
              <a:rPr lang="sv-SE" dirty="0" smtClean="0"/>
              <a:t>Uthålliga (lägre vikt)</a:t>
            </a:r>
          </a:p>
          <a:p>
            <a:pPr marL="0" indent="0">
              <a:buNone/>
            </a:pPr>
            <a:r>
              <a:rPr lang="sv-SE" dirty="0" smtClean="0"/>
              <a:t>3*15 armhävningar på knä</a:t>
            </a:r>
          </a:p>
          <a:p>
            <a:r>
              <a:rPr lang="sv-SE" dirty="0" smtClean="0"/>
              <a:t>Träningsexempel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biceps</a:t>
            </a:r>
          </a:p>
          <a:p>
            <a:pPr marL="0" indent="0">
              <a:buNone/>
            </a:pPr>
            <a:r>
              <a:rPr lang="sv-SE" dirty="0" smtClean="0"/>
              <a:t>Nybörjare</a:t>
            </a:r>
          </a:p>
          <a:p>
            <a:pPr marL="0" indent="0">
              <a:buNone/>
            </a:pPr>
            <a:r>
              <a:rPr lang="sv-SE" dirty="0" smtClean="0"/>
              <a:t>Uthålliga (lägre vikt)</a:t>
            </a:r>
          </a:p>
          <a:p>
            <a:pPr marL="0" indent="0">
              <a:buNone/>
            </a:pPr>
            <a:r>
              <a:rPr lang="sv-SE" dirty="0" smtClean="0"/>
              <a:t>3*20 (3kg)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Erfaren</a:t>
            </a:r>
          </a:p>
          <a:p>
            <a:pPr marL="0" indent="0">
              <a:buNone/>
            </a:pPr>
            <a:r>
              <a:rPr lang="sv-SE" dirty="0" smtClean="0"/>
              <a:t>Explosiva (tyngre vikt)</a:t>
            </a:r>
          </a:p>
          <a:p>
            <a:pPr marL="0" indent="0">
              <a:buNone/>
            </a:pPr>
            <a:r>
              <a:rPr lang="sv-SE" dirty="0" smtClean="0"/>
              <a:t>4*10 armhävningar på tå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Erfaren</a:t>
            </a:r>
          </a:p>
          <a:p>
            <a:pPr marL="0" indent="0">
              <a:buNone/>
            </a:pPr>
            <a:r>
              <a:rPr lang="sv-SE" dirty="0" smtClean="0"/>
              <a:t>Explosiva (tyngre vikt)</a:t>
            </a:r>
          </a:p>
          <a:p>
            <a:pPr marL="0" indent="0">
              <a:buNone/>
            </a:pPr>
            <a:r>
              <a:rPr lang="sv-SE" dirty="0" smtClean="0"/>
              <a:t>5*6 (15kg)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64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Antagonist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smtClean="0"/>
              <a:t>Motkämpe-motståndare</a:t>
            </a:r>
          </a:p>
          <a:p>
            <a:pPr marL="0" indent="0">
              <a:buNone/>
            </a:pPr>
            <a:r>
              <a:rPr lang="sv-SE" dirty="0" smtClean="0"/>
              <a:t>Ex: biceps-triceps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mage-rygg</a:t>
            </a:r>
          </a:p>
          <a:p>
            <a:pPr marL="0" indent="0">
              <a:buNone/>
            </a:pPr>
            <a:r>
              <a:rPr lang="sv-SE" dirty="0" smtClean="0"/>
              <a:t>      framsida lår-baksida lår </a:t>
            </a:r>
          </a:p>
          <a:p>
            <a:r>
              <a:rPr lang="sv-SE" dirty="0" smtClean="0"/>
              <a:t>Synkronisera: Musklerna arbetar utan att antagnisterna spänner sig</a:t>
            </a:r>
            <a:endParaRPr lang="sv-SE" dirty="0"/>
          </a:p>
        </p:txBody>
      </p:sp>
      <p:pic>
        <p:nvPicPr>
          <p:cNvPr id="5" name="Platshållare för innehåll 4" descr="U7PBF00Z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1958181"/>
            <a:ext cx="38100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643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Prov 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Tisdag 13 oktober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42420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Platshållare för innehåll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48190" y="2977467"/>
            <a:ext cx="3247619" cy="1771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2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Efter ett hårt träningspass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Äta mycket kolhydrater, proteiner, vatten, fett, vitaminer och mineraler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89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Kolhydrater: viktigaste energikällan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sv-SE" altLang="sv-SE" dirty="0">
                <a:latin typeface="Times New Roman" pitchFamily="16" charset="0"/>
              </a:rPr>
              <a:t>Kolhydrater finns i:</a:t>
            </a:r>
          </a:p>
          <a:p>
            <a:pPr marL="147638" indent="-134938">
              <a:spcBef>
                <a:spcPts val="1025"/>
              </a:spcBef>
              <a:buClr>
                <a:srgbClr val="003300"/>
              </a:buClr>
              <a:buSzPct val="45000"/>
              <a:buFont typeface="Times New Roman" pitchFamily="16" charset="0"/>
              <a:buChar char="•"/>
              <a:defRPr/>
            </a:pPr>
            <a:r>
              <a:rPr lang="sv-SE" altLang="sv-SE" dirty="0">
                <a:latin typeface="Times New Roman" pitchFamily="16" charset="0"/>
              </a:rPr>
              <a:t>Pasta</a:t>
            </a:r>
          </a:p>
          <a:p>
            <a:pPr>
              <a:spcBef>
                <a:spcPts val="1138"/>
              </a:spcBef>
              <a:buNone/>
              <a:defRPr/>
            </a:pPr>
            <a:r>
              <a:rPr lang="sv-SE" altLang="sv-SE" dirty="0">
                <a:latin typeface="Times New Roman" pitchFamily="16" charset="0"/>
              </a:rPr>
              <a:t>•Bröd</a:t>
            </a:r>
          </a:p>
          <a:p>
            <a:pPr>
              <a:spcBef>
                <a:spcPts val="1038"/>
              </a:spcBef>
              <a:buNone/>
              <a:defRPr/>
            </a:pPr>
            <a:r>
              <a:rPr lang="sv-SE" altLang="sv-SE" dirty="0">
                <a:latin typeface="Times New Roman" pitchFamily="16" charset="0"/>
              </a:rPr>
              <a:t>•Müsli</a:t>
            </a:r>
          </a:p>
          <a:p>
            <a:pPr>
              <a:spcBef>
                <a:spcPts val="1038"/>
              </a:spcBef>
              <a:buNone/>
              <a:defRPr/>
            </a:pPr>
            <a:r>
              <a:rPr lang="sv-SE" altLang="sv-SE" dirty="0">
                <a:latin typeface="Times New Roman" pitchFamily="16" charset="0"/>
              </a:rPr>
              <a:t>•Potatis</a:t>
            </a:r>
          </a:p>
          <a:p>
            <a:pPr>
              <a:spcBef>
                <a:spcPts val="1138"/>
              </a:spcBef>
              <a:buNone/>
              <a:defRPr/>
            </a:pPr>
            <a:r>
              <a:rPr lang="sv-SE" altLang="sv-SE" dirty="0">
                <a:latin typeface="Times New Roman" pitchFamily="16" charset="0"/>
              </a:rPr>
              <a:t>•Ris</a:t>
            </a:r>
          </a:p>
          <a:p>
            <a:pPr>
              <a:spcBef>
                <a:spcPts val="1038"/>
              </a:spcBef>
              <a:buNone/>
              <a:defRPr/>
            </a:pPr>
            <a:r>
              <a:rPr lang="sv-SE" altLang="sv-SE" dirty="0">
                <a:latin typeface="Times New Roman" pitchFamily="16" charset="0"/>
              </a:rPr>
              <a:t>•Grönsaker och frukter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971600" y="4608513"/>
            <a:ext cx="3344863" cy="2249487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sv-SE" altLang="sv-SE">
              <a:solidFill>
                <a:srgbClr val="FFFFFF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09836" y="3299421"/>
            <a:ext cx="2413000" cy="16081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sv-SE" altLang="sv-SE">
              <a:solidFill>
                <a:srgbClr val="FFFFFF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536" y="1700808"/>
            <a:ext cx="2641600" cy="1598613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sv-SE" altLang="sv-SE">
              <a:solidFill>
                <a:srgbClr val="FFFFFF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03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Proteiner: Bygger upp och reparera muskler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buNone/>
              <a:defRPr/>
            </a:pPr>
            <a:r>
              <a:rPr lang="sv-SE" altLang="sv-SE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6" charset="0"/>
              </a:rPr>
              <a:t>Protein finns i:</a:t>
            </a:r>
          </a:p>
          <a:p>
            <a:pPr marL="147638" lvl="0" indent="-134938">
              <a:spcBef>
                <a:spcPts val="1025"/>
              </a:spcBef>
              <a:buClr>
                <a:srgbClr val="003300"/>
              </a:buClr>
              <a:buSzPct val="45000"/>
              <a:buFont typeface="Times New Roman" pitchFamily="16" charset="0"/>
              <a:buChar char="•"/>
              <a:defRPr/>
            </a:pPr>
            <a:r>
              <a:rPr lang="sv-SE" altLang="sv-SE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6" charset="0"/>
              </a:rPr>
              <a:t>Kött</a:t>
            </a:r>
          </a:p>
          <a:p>
            <a:pPr lvl="0">
              <a:spcBef>
                <a:spcPts val="1138"/>
              </a:spcBef>
              <a:buNone/>
              <a:defRPr/>
            </a:pPr>
            <a:r>
              <a:rPr lang="sv-SE" altLang="sv-SE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6" charset="0"/>
              </a:rPr>
              <a:t>•Fisk</a:t>
            </a:r>
          </a:p>
          <a:p>
            <a:pPr lvl="0">
              <a:spcBef>
                <a:spcPts val="1038"/>
              </a:spcBef>
              <a:buNone/>
              <a:defRPr/>
            </a:pPr>
            <a:r>
              <a:rPr lang="sv-SE" altLang="sv-SE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6" charset="0"/>
              </a:rPr>
              <a:t>•Ägg</a:t>
            </a:r>
          </a:p>
          <a:p>
            <a:pPr lvl="0">
              <a:spcBef>
                <a:spcPts val="1038"/>
              </a:spcBef>
              <a:buNone/>
              <a:defRPr/>
            </a:pPr>
            <a:r>
              <a:rPr lang="sv-SE" altLang="sv-SE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6" charset="0"/>
              </a:rPr>
              <a:t>•Mjölk</a:t>
            </a:r>
          </a:p>
          <a:p>
            <a:pPr lvl="0">
              <a:spcBef>
                <a:spcPts val="1138"/>
              </a:spcBef>
              <a:buNone/>
              <a:defRPr/>
            </a:pPr>
            <a:r>
              <a:rPr lang="sv-SE" altLang="sv-SE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6" charset="0"/>
              </a:rPr>
              <a:t>•Ost</a:t>
            </a:r>
          </a:p>
          <a:p>
            <a:pPr lvl="0">
              <a:spcBef>
                <a:spcPts val="1038"/>
              </a:spcBef>
              <a:buNone/>
              <a:defRPr/>
            </a:pPr>
            <a:r>
              <a:rPr lang="sv-SE" altLang="sv-SE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6" charset="0"/>
              </a:rPr>
              <a:t>•Kyckling</a:t>
            </a:r>
          </a:p>
          <a:p>
            <a:pPr lvl="0">
              <a:spcBef>
                <a:spcPts val="1138"/>
              </a:spcBef>
              <a:buNone/>
              <a:defRPr/>
            </a:pPr>
            <a:r>
              <a:rPr lang="sv-SE" altLang="sv-SE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6" charset="0"/>
              </a:rPr>
              <a:t>•Korv</a:t>
            </a:r>
            <a:endParaRPr lang="sv-SE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buNone/>
              <a:defRPr/>
            </a:pP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endParaRPr lang="sv-S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850" y="1773238"/>
            <a:ext cx="3846513" cy="3094037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sv-SE" altLang="sv-SE">
              <a:solidFill>
                <a:srgbClr val="FFFFFF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449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Frukt och grönsaker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sv-SE" altLang="sv-SE" sz="3600" dirty="0">
                <a:latin typeface="Times New Roman" pitchFamily="16" charset="0"/>
              </a:rPr>
              <a:t>VITAMINER</a:t>
            </a:r>
          </a:p>
          <a:p>
            <a:pPr marL="12700">
              <a:spcBef>
                <a:spcPts val="1000"/>
              </a:spcBef>
              <a:buNone/>
              <a:defRPr/>
            </a:pPr>
            <a:r>
              <a:rPr lang="sv-SE" altLang="sv-SE" dirty="0">
                <a:latin typeface="Times New Roman" pitchFamily="16" charset="0"/>
              </a:rPr>
              <a:t>Vi behöver vitaminer för att kroppen ska fungera. Vitaminerna fungerar också som ett skydd mot sjukdomar. C-vitamin finns i kiwi, apelsiner, citroner, svarta vinbär, broccoli, paprika, tomater mm.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sv-SE" altLang="sv-SE" sz="3600" dirty="0">
                <a:latin typeface="Times New Roman" pitchFamily="16" charset="0"/>
              </a:rPr>
              <a:t>MINERALER</a:t>
            </a:r>
          </a:p>
          <a:p>
            <a:pPr marL="12700">
              <a:lnSpc>
                <a:spcPct val="102000"/>
              </a:lnSpc>
              <a:spcBef>
                <a:spcPts val="950"/>
              </a:spcBef>
              <a:buNone/>
              <a:defRPr/>
            </a:pPr>
            <a:r>
              <a:rPr lang="sv-SE" altLang="sv-SE" b="1" dirty="0">
                <a:latin typeface="Times New Roman" pitchFamily="16" charset="0"/>
              </a:rPr>
              <a:t>Kalcium: </a:t>
            </a:r>
            <a:r>
              <a:rPr lang="sv-SE" altLang="sv-SE" dirty="0">
                <a:latin typeface="Times New Roman" pitchFamily="16" charset="0"/>
              </a:rPr>
              <a:t>Finns i mjölkprodukter och är viktigt för ditt skelett.</a:t>
            </a:r>
          </a:p>
          <a:p>
            <a:pPr marL="12700">
              <a:spcBef>
                <a:spcPts val="1013"/>
              </a:spcBef>
              <a:buNone/>
              <a:defRPr/>
            </a:pPr>
            <a:r>
              <a:rPr lang="sv-SE" altLang="sv-SE" b="1" dirty="0">
                <a:latin typeface="Times New Roman" pitchFamily="16" charset="0"/>
              </a:rPr>
              <a:t>Järn: </a:t>
            </a:r>
            <a:r>
              <a:rPr lang="sv-SE" altLang="sv-SE" dirty="0">
                <a:latin typeface="Times New Roman" pitchFamily="16" charset="0"/>
              </a:rPr>
              <a:t>flyttar syre från lungorna till kroppen. Har du för lite järn i kroppen kan du vara blek och känna dig trött.</a:t>
            </a:r>
          </a:p>
          <a:p>
            <a:pPr marL="12700">
              <a:spcBef>
                <a:spcPts val="1125"/>
              </a:spcBef>
              <a:buNone/>
              <a:defRPr/>
            </a:pPr>
            <a:r>
              <a:rPr lang="sv-SE" altLang="sv-SE" b="1" dirty="0">
                <a:latin typeface="Times New Roman" pitchFamily="16" charset="0"/>
              </a:rPr>
              <a:t>Magnesium: </a:t>
            </a:r>
            <a:r>
              <a:rPr lang="sv-SE" altLang="sv-SE" dirty="0">
                <a:latin typeface="Times New Roman" pitchFamily="16" charset="0"/>
              </a:rPr>
              <a:t>är viktigt för att muskler och nerver ska fungera riktigt.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71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Mat och dryck för att må och prestera bra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Ät </a:t>
            </a:r>
            <a:r>
              <a:rPr lang="sv-SE" dirty="0"/>
              <a:t>frukt och grönt – 5-6 om dagen </a:t>
            </a:r>
            <a:endParaRPr lang="sv-SE" dirty="0" smtClean="0"/>
          </a:p>
          <a:p>
            <a:r>
              <a:rPr lang="sv-SE" dirty="0" smtClean="0"/>
              <a:t>Ät </a:t>
            </a:r>
            <a:r>
              <a:rPr lang="sv-SE" dirty="0"/>
              <a:t>potatis, ris eller pasta och grovt bröd – varje </a:t>
            </a:r>
            <a:r>
              <a:rPr lang="sv-SE" dirty="0" smtClean="0"/>
              <a:t>dag</a:t>
            </a:r>
          </a:p>
          <a:p>
            <a:r>
              <a:rPr lang="sv-SE" dirty="0" smtClean="0"/>
              <a:t>Ät </a:t>
            </a:r>
            <a:r>
              <a:rPr lang="sv-SE" dirty="0"/>
              <a:t>fisk – flera gånger i </a:t>
            </a:r>
            <a:r>
              <a:rPr lang="sv-SE" dirty="0" smtClean="0"/>
              <a:t>veckan</a:t>
            </a:r>
          </a:p>
          <a:p>
            <a:r>
              <a:rPr lang="sv-SE" dirty="0" smtClean="0"/>
              <a:t>Minska </a:t>
            </a:r>
            <a:r>
              <a:rPr lang="sv-SE" dirty="0"/>
              <a:t>på socker – speciellt från läsk, godis och kakor </a:t>
            </a:r>
            <a:endParaRPr lang="sv-SE" dirty="0" smtClean="0"/>
          </a:p>
          <a:p>
            <a:r>
              <a:rPr lang="sv-SE" dirty="0" smtClean="0"/>
              <a:t>Minska </a:t>
            </a:r>
            <a:r>
              <a:rPr lang="sv-SE" dirty="0"/>
              <a:t>på fettet – speciellt från mejeriprodukter och kött </a:t>
            </a:r>
            <a:endParaRPr lang="sv-SE" dirty="0" smtClean="0"/>
          </a:p>
          <a:p>
            <a:r>
              <a:rPr lang="sv-SE" dirty="0" smtClean="0"/>
              <a:t>Släck törsten med vatten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669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Vila - Sömn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just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Kroppen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behöver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åtta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till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tio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timmars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sömn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per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natt.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Men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det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är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också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viktigt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att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slappna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av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och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vila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lite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emellanåt.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Exempel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på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att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slappna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av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kan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vara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att:</a:t>
            </a:r>
          </a:p>
          <a:p>
            <a:pPr defTabSz="449263" fontAlgn="base">
              <a:lnSpc>
                <a:spcPct val="118000"/>
              </a:lnSpc>
              <a:spcBef>
                <a:spcPts val="25"/>
              </a:spcBef>
              <a:spcAft>
                <a:spcPct val="0"/>
              </a:spcAft>
              <a:buSzPct val="100000"/>
            </a:pP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Ta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en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 smtClean="0">
                <a:solidFill>
                  <a:srgbClr val="000000"/>
                </a:solidFill>
                <a:latin typeface="Verdana" charset="0"/>
                <a:ea typeface="Microsoft YaHei" charset="-122"/>
              </a:rPr>
              <a:t>promenad</a:t>
            </a:r>
          </a:p>
          <a:p>
            <a:pPr defTabSz="449263" fontAlgn="base">
              <a:lnSpc>
                <a:spcPct val="118000"/>
              </a:lnSpc>
              <a:spcBef>
                <a:spcPts val="25"/>
              </a:spcBef>
              <a:spcAft>
                <a:spcPct val="0"/>
              </a:spcAft>
              <a:buSzPct val="100000"/>
            </a:pPr>
            <a:r>
              <a:rPr lang="sv-SE" altLang="sv-SE" sz="2000" dirty="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Avslappning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till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r>
              <a:rPr lang="sv-SE" altLang="sv-SE" sz="2000" dirty="0">
                <a:solidFill>
                  <a:srgbClr val="000000"/>
                </a:solidFill>
                <a:latin typeface="Verdana" charset="0"/>
                <a:ea typeface="Microsoft YaHei" charset="-122"/>
              </a:rPr>
              <a:t>musik</a:t>
            </a:r>
            <a:r>
              <a:rPr lang="sv-SE" altLang="sv-SE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t> </a:t>
            </a:r>
            <a:endParaRPr lang="sv-SE" altLang="sv-SE" sz="2000" dirty="0" smtClean="0">
              <a:solidFill>
                <a:srgbClr val="000000"/>
              </a:solidFill>
              <a:latin typeface="Times New Roman" pitchFamily="16" charset="0"/>
              <a:ea typeface="Microsoft YaHei" charset="-122"/>
            </a:endParaRPr>
          </a:p>
          <a:p>
            <a:pPr defTabSz="449263" fontAlgn="base">
              <a:lnSpc>
                <a:spcPct val="118000"/>
              </a:lnSpc>
              <a:spcBef>
                <a:spcPts val="25"/>
              </a:spcBef>
              <a:spcAft>
                <a:spcPct val="0"/>
              </a:spcAft>
              <a:buSzPct val="100000"/>
            </a:pPr>
            <a:r>
              <a:rPr lang="sv-SE" altLang="sv-SE" sz="2000" dirty="0" smtClean="0">
                <a:solidFill>
                  <a:srgbClr val="000000"/>
                </a:solidFill>
                <a:latin typeface="Verdana" charset="0"/>
                <a:ea typeface="Microsoft YaHei" charset="-122"/>
              </a:rPr>
              <a:t>Massage</a:t>
            </a:r>
          </a:p>
          <a:p>
            <a:pPr defTabSz="449263" fontAlgn="base">
              <a:lnSpc>
                <a:spcPct val="118000"/>
              </a:lnSpc>
              <a:spcBef>
                <a:spcPts val="25"/>
              </a:spcBef>
              <a:spcAft>
                <a:spcPct val="0"/>
              </a:spcAft>
              <a:buSzPct val="100000"/>
            </a:pPr>
            <a:r>
              <a:rPr lang="sv-SE" altLang="sv-SE" sz="2000" dirty="0" smtClean="0">
                <a:solidFill>
                  <a:srgbClr val="000000"/>
                </a:solidFill>
                <a:latin typeface="Verdana" charset="0"/>
                <a:ea typeface="Microsoft YaHei" charset="-122"/>
              </a:rPr>
              <a:t>Läsa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sz="quarter" idx="13"/>
          </p:nvPr>
        </p:nvSpPr>
        <p:spPr bwMode="auto"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91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Metabolismen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Förmåga att omvandla kosten till energi bland annat i form av fett</a:t>
            </a:r>
          </a:p>
          <a:p>
            <a:r>
              <a:rPr lang="sv-SE" dirty="0" smtClean="0"/>
              <a:t>Olika hos människor</a:t>
            </a:r>
          </a:p>
          <a:p>
            <a:r>
              <a:rPr lang="sv-SE" dirty="0" smtClean="0"/>
              <a:t>Träna ofta då får man en högre ämnesomsättning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652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174</TotalTime>
  <Words>481</Words>
  <Application>Microsoft Office PowerPoint</Application>
  <PresentationFormat>Bildspel på skärmen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19" baseType="lpstr">
      <vt:lpstr>Executive</vt:lpstr>
      <vt:lpstr>Träningslära</vt:lpstr>
      <vt:lpstr>PowerPoint-presentation</vt:lpstr>
      <vt:lpstr>Efter ett hårt träningspass</vt:lpstr>
      <vt:lpstr>Kolhydrater: viktigaste energikällan</vt:lpstr>
      <vt:lpstr>Proteiner: Bygger upp och reparera muskler</vt:lpstr>
      <vt:lpstr>Frukt och grönsaker</vt:lpstr>
      <vt:lpstr>Mat och dryck för att må och prestera bra </vt:lpstr>
      <vt:lpstr>Vila - Sömn</vt:lpstr>
      <vt:lpstr>Metabolismen</vt:lpstr>
      <vt:lpstr>Måltid</vt:lpstr>
      <vt:lpstr>Vätska</vt:lpstr>
      <vt:lpstr>Snabba och långsamma kolhydrater</vt:lpstr>
      <vt:lpstr>Exempel</vt:lpstr>
      <vt:lpstr>Träning och styrketräning</vt:lpstr>
      <vt:lpstr>Exempel</vt:lpstr>
      <vt:lpstr>Set - reps</vt:lpstr>
      <vt:lpstr>Antagonist</vt:lpstr>
      <vt:lpstr>Prov 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Träningslära</dc:title>
  <dc:creator>Sebastien Gosselin</dc:creator>
  <cp:lastModifiedBy>Sebastien Gosselin</cp:lastModifiedBy>
  <cp:revision>10</cp:revision>
  <dcterms:created xsi:type="dcterms:W3CDTF">2015-09-28T14:46:45Z</dcterms:created>
  <dcterms:modified xsi:type="dcterms:W3CDTF">2015-09-29T08:11:18Z</dcterms:modified>
</cp:coreProperties>
</file>